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TAN Headline" charset="1" panose="00000000000000000000"/>
      <p:regular r:id="rId14"/>
    </p:embeddedFont>
    <p:embeddedFont>
      <p:font typeface="Arcade Gamer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gif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gif" Type="http://schemas.openxmlformats.org/officeDocument/2006/relationships/image"/><Relationship Id="rId5" Target="../media/image3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4205889" cy="8229600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6083732" y="514350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802306" y="4721654"/>
            <a:ext cx="3276312" cy="4114800"/>
          </a:xfrm>
          <a:custGeom>
            <a:avLst/>
            <a:gdLst/>
            <a:ahLst/>
            <a:cxnLst/>
            <a:rect r="r" b="b" t="t" l="l"/>
            <a:pathLst>
              <a:path h="4114800" w="3276312">
                <a:moveTo>
                  <a:pt x="0" y="0"/>
                </a:moveTo>
                <a:lnTo>
                  <a:pt x="3276313" y="0"/>
                </a:lnTo>
                <a:lnTo>
                  <a:pt x="32763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1546" y="-163361"/>
            <a:ext cx="3636455" cy="4114800"/>
          </a:xfrm>
          <a:custGeom>
            <a:avLst/>
            <a:gdLst/>
            <a:ahLst/>
            <a:cxnLst/>
            <a:rect r="r" b="b" t="t" l="l"/>
            <a:pathLst>
              <a:path h="4114800" w="3636455">
                <a:moveTo>
                  <a:pt x="0" y="0"/>
                </a:moveTo>
                <a:lnTo>
                  <a:pt x="3636454" y="0"/>
                </a:lnTo>
                <a:lnTo>
                  <a:pt x="3636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4589" y="7815414"/>
            <a:ext cx="13390252" cy="2385899"/>
          </a:xfrm>
          <a:custGeom>
            <a:avLst/>
            <a:gdLst/>
            <a:ahLst/>
            <a:cxnLst/>
            <a:rect r="r" b="b" t="t" l="l"/>
            <a:pathLst>
              <a:path h="2385899" w="13390252">
                <a:moveTo>
                  <a:pt x="0" y="0"/>
                </a:moveTo>
                <a:lnTo>
                  <a:pt x="13390252" y="0"/>
                </a:lnTo>
                <a:lnTo>
                  <a:pt x="13390252" y="2385900"/>
                </a:lnTo>
                <a:lnTo>
                  <a:pt x="0" y="238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86561" y="7815414"/>
            <a:ext cx="13390252" cy="2385899"/>
          </a:xfrm>
          <a:custGeom>
            <a:avLst/>
            <a:gdLst/>
            <a:ahLst/>
            <a:cxnLst/>
            <a:rect r="r" b="b" t="t" l="l"/>
            <a:pathLst>
              <a:path h="2385899" w="13390252">
                <a:moveTo>
                  <a:pt x="0" y="0"/>
                </a:moveTo>
                <a:lnTo>
                  <a:pt x="13390252" y="0"/>
                </a:lnTo>
                <a:lnTo>
                  <a:pt x="13390252" y="2385900"/>
                </a:lnTo>
                <a:lnTo>
                  <a:pt x="0" y="238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78619" y="3400425"/>
            <a:ext cx="10096373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90"/>
              </a:lnSpc>
            </a:pPr>
            <a:r>
              <a:rPr lang="en-US" sz="10825">
                <a:solidFill>
                  <a:srgbClr val="000000"/>
                </a:solidFill>
                <a:latin typeface="Arcade Gamer"/>
              </a:rPr>
              <a:t>Jeu snake en 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8947"/>
            <a:ext cx="5382626" cy="33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BTS SIO SLAM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630" y="1079674"/>
            <a:ext cx="4551989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spc="99">
                <a:solidFill>
                  <a:srgbClr val="000000"/>
                </a:solidFill>
                <a:latin typeface="TAN Headline"/>
              </a:rPr>
              <a:t>Ibrahima Sory Diallo</a:t>
            </a:r>
          </a:p>
          <a:p>
            <a:pPr algn="r">
              <a:lnSpc>
                <a:spcPts val="2399"/>
              </a:lnSpc>
            </a:pPr>
          </a:p>
          <a:p>
            <a:pPr algn="r">
              <a:lnSpc>
                <a:spcPts val="2399"/>
              </a:lnSpc>
            </a:pPr>
            <a:r>
              <a:rPr lang="en-US" sz="1999" spc="99">
                <a:solidFill>
                  <a:srgbClr val="000000"/>
                </a:solidFill>
                <a:latin typeface="TAN Headline"/>
              </a:rPr>
              <a:t>Julien Vallée</a:t>
            </a:r>
          </a:p>
          <a:p>
            <a:pPr algn="r">
              <a:lnSpc>
                <a:spcPts val="2399"/>
              </a:lnSpc>
            </a:pPr>
          </a:p>
          <a:p>
            <a:pPr algn="r">
              <a:lnSpc>
                <a:spcPts val="2399"/>
              </a:lnSpc>
            </a:pPr>
            <a:r>
              <a:rPr lang="en-US" sz="1999" spc="99">
                <a:solidFill>
                  <a:srgbClr val="000000"/>
                </a:solidFill>
                <a:latin typeface="TAN Headline"/>
              </a:rPr>
              <a:t>Arnaud Raveloson</a:t>
            </a:r>
          </a:p>
          <a:p>
            <a:pPr algn="r">
              <a:lnSpc>
                <a:spcPts val="2399"/>
              </a:lnSpc>
            </a:pPr>
          </a:p>
          <a:p>
            <a:pPr algn="r"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TAN Headline"/>
              </a:rPr>
              <a:t>Franck Lin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31162" y="2750569"/>
            <a:ext cx="9996993" cy="3631195"/>
          </a:xfrm>
          <a:custGeom>
            <a:avLst/>
            <a:gdLst/>
            <a:ahLst/>
            <a:cxnLst/>
            <a:rect r="r" b="b" t="t" l="l"/>
            <a:pathLst>
              <a:path h="3631195" w="9996993">
                <a:moveTo>
                  <a:pt x="0" y="0"/>
                </a:moveTo>
                <a:lnTo>
                  <a:pt x="9996994" y="0"/>
                </a:lnTo>
                <a:lnTo>
                  <a:pt x="9996994" y="3631195"/>
                </a:lnTo>
                <a:lnTo>
                  <a:pt x="0" y="363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9687" y="8676954"/>
            <a:ext cx="3392818" cy="1610046"/>
          </a:xfrm>
          <a:custGeom>
            <a:avLst/>
            <a:gdLst/>
            <a:ahLst/>
            <a:cxnLst/>
            <a:rect r="r" b="b" t="t" l="l"/>
            <a:pathLst>
              <a:path h="1610046" w="3392818">
                <a:moveTo>
                  <a:pt x="0" y="0"/>
                </a:moveTo>
                <a:lnTo>
                  <a:pt x="3392818" y="0"/>
                </a:lnTo>
                <a:lnTo>
                  <a:pt x="3392818" y="1610046"/>
                </a:lnTo>
                <a:lnTo>
                  <a:pt x="0" y="16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5125" y="6172200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0661" y="7795009"/>
            <a:ext cx="1291304" cy="2491991"/>
          </a:xfrm>
          <a:custGeom>
            <a:avLst/>
            <a:gdLst/>
            <a:ahLst/>
            <a:cxnLst/>
            <a:rect r="r" b="b" t="t" l="l"/>
            <a:pathLst>
              <a:path h="2491991" w="1291304">
                <a:moveTo>
                  <a:pt x="0" y="0"/>
                </a:moveTo>
                <a:lnTo>
                  <a:pt x="1291304" y="0"/>
                </a:lnTo>
                <a:lnTo>
                  <a:pt x="1291304" y="2491991"/>
                </a:lnTo>
                <a:lnTo>
                  <a:pt x="0" y="2491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852" y="6172200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3852" y="4902"/>
            <a:ext cx="16960296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</a:rPr>
              <a:t>Sauvegarde et reprise du jeu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8074" y="4705350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&lt;- fonction fichierExiste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63852" y="3322061"/>
            <a:ext cx="11806335" cy="5936239"/>
          </a:xfrm>
          <a:custGeom>
            <a:avLst/>
            <a:gdLst/>
            <a:ahLst/>
            <a:cxnLst/>
            <a:rect r="r" b="b" t="t" l="l"/>
            <a:pathLst>
              <a:path h="5936239" w="11806335">
                <a:moveTo>
                  <a:pt x="0" y="0"/>
                </a:moveTo>
                <a:lnTo>
                  <a:pt x="11806335" y="0"/>
                </a:lnTo>
                <a:lnTo>
                  <a:pt x="11806335" y="5936239"/>
                </a:lnTo>
                <a:lnTo>
                  <a:pt x="0" y="5936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8038" y="6172200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72800" y="9185319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1"/>
                </a:lnTo>
                <a:lnTo>
                  <a:pt x="0" y="1103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84665" y="8890462"/>
            <a:ext cx="3885522" cy="1398788"/>
          </a:xfrm>
          <a:custGeom>
            <a:avLst/>
            <a:gdLst/>
            <a:ahLst/>
            <a:cxnLst/>
            <a:rect r="r" b="b" t="t" l="l"/>
            <a:pathLst>
              <a:path h="1398788" w="3885522">
                <a:moveTo>
                  <a:pt x="0" y="0"/>
                </a:moveTo>
                <a:lnTo>
                  <a:pt x="3885522" y="0"/>
                </a:lnTo>
                <a:lnTo>
                  <a:pt x="3885522" y="1398788"/>
                </a:lnTo>
                <a:lnTo>
                  <a:pt x="0" y="1398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731857" y="2175381"/>
            <a:ext cx="1556143" cy="4114800"/>
          </a:xfrm>
          <a:custGeom>
            <a:avLst/>
            <a:gdLst/>
            <a:ahLst/>
            <a:cxnLst/>
            <a:rect r="r" b="b" t="t" l="l"/>
            <a:pathLst>
              <a:path h="4114800" w="1556143">
                <a:moveTo>
                  <a:pt x="155614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556143" y="0"/>
                </a:lnTo>
                <a:lnTo>
                  <a:pt x="1556143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3852" y="52527"/>
            <a:ext cx="16960296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ade Gamer"/>
              </a:rPr>
              <a:t>Programmation des vitesses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901" y="2789332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fonction selectionnerVitesse -&gt;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758708" y="888891"/>
            <a:ext cx="1701328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BILAN DU PROJET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008" y="2296209"/>
            <a:ext cx="17255983" cy="800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>
                <a:solidFill>
                  <a:srgbClr val="1279C6"/>
                </a:solidFill>
                <a:latin typeface="Montserrat Bold"/>
              </a:rPr>
              <a:t>Connaissances Acquises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>
              <a:lnSpc>
                <a:spcPts val="3075"/>
              </a:lnSpc>
            </a:pP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2FE88F"/>
                </a:solidFill>
                <a:latin typeface="Montserrat Bold"/>
              </a:rPr>
              <a:t>Programmation en C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Utilisation des structures de base du langage C : boucles, conditions, fonctions, etc.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Gestion des entrées/sorties (E/S) pour l'interaction avec l'utilisateur.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Manipulation de tableaux pour représenter les éléments du jeu (le serpent, les fruits).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C9286A"/>
                </a:solidFill>
                <a:latin typeface="Montserrat Bold"/>
              </a:rPr>
              <a:t>Gestion de Fichiers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Lecture et écriture de données dans des fichiers pour sauvegarder et charger une partie.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AB1D8C"/>
                </a:solidFill>
                <a:latin typeface="Montserrat Bold"/>
              </a:rPr>
              <a:t>Utilisation des Bibliothèques Système 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Compréhension et utilisation des bibliothèques standard telles que &lt;stdio.h&gt;, &lt;stdlib.h&gt;, &lt;string.h&gt;, &lt;conio.h&gt;, etc.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Adaptation du code en fonction du système d'exploitation (utilisation de directives préprocesseur).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999A"/>
                </a:solidFill>
                <a:latin typeface="Montserrat Bold"/>
              </a:rPr>
              <a:t>Interaction avec l'Environnement Système 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Utilisation de fonctionnalités spécifiques à Windows et à Linux pour la gestion du temps (pause dans le jeu).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9934"/>
                </a:solidFill>
                <a:latin typeface="Montserrat Bold"/>
              </a:rPr>
              <a:t>Logique de Jeu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Mise en place des règles du jeu (déplacement du serpent, génération des fruits, gestion des collisions, calcul du score).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Compréhension des mécanismes de jeu simples (croissance du serpent, collecte des fruits).</a:t>
            </a:r>
          </a:p>
          <a:p>
            <a:pPr>
              <a:lnSpc>
                <a:spcPts val="2935"/>
              </a:lnSpc>
            </a:pP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15677" y="1225071"/>
            <a:ext cx="2243623" cy="2593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758708" y="2903428"/>
            <a:ext cx="17255983" cy="681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>
                <a:solidFill>
                  <a:srgbClr val="55E0BE"/>
                </a:solidFill>
                <a:latin typeface="Montserrat Bold"/>
              </a:rPr>
              <a:t>Compétences Développées 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:</a:t>
            </a:r>
          </a:p>
          <a:p>
            <a:pPr>
              <a:lnSpc>
                <a:spcPts val="3075"/>
              </a:lnSpc>
            </a:pP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EB3A1D"/>
                </a:solidFill>
                <a:latin typeface="Montserrat Bold"/>
              </a:rPr>
              <a:t>Structuration du Code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Organisation du code en différentes parties et fonctions pour une meilleure lisibilité et maintenabilité.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Ut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ilisation de fonctions pour séparer les différentes fonctionnalités du jeu.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8E68E6"/>
                </a:solidFill>
                <a:latin typeface="Montserrat Bold"/>
              </a:rPr>
              <a:t>Gestion de Projet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Planification et exécution d'un projet de jeu relativement complexe, avec des fonctionnalités telles que sauvegarde/chargement de parties, gestion de l'état du jeu, etc.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8B39EA"/>
                </a:solidFill>
                <a:latin typeface="Montserrat Bold"/>
              </a:rPr>
              <a:t>Résolution de Problèmes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Identification et résolution des problèmes courants dans le développement de jeux (gestion des mouvements, gestion des collisions).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C9E16D"/>
                </a:solidFill>
                <a:latin typeface="Montserrat Bold"/>
              </a:rPr>
              <a:t>Adaptabilité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Adaptation du code en fonction des besoins spécifiques du projet (ajustement de la vitesse, interaction avec l'utilisateur).</a:t>
            </a:r>
          </a:p>
          <a:p>
            <a:pPr>
              <a:lnSpc>
                <a:spcPts val="3075"/>
              </a:lnSpc>
            </a:pPr>
          </a:p>
          <a:p>
            <a:pPr>
              <a:lnSpc>
                <a:spcPts val="2935"/>
              </a:lnSpc>
            </a:pP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70024" y="8653240"/>
            <a:ext cx="1881885" cy="1731335"/>
          </a:xfrm>
          <a:custGeom>
            <a:avLst/>
            <a:gdLst/>
            <a:ahLst/>
            <a:cxnLst/>
            <a:rect r="r" b="b" t="t" l="l"/>
            <a:pathLst>
              <a:path h="1731335" w="1881885">
                <a:moveTo>
                  <a:pt x="0" y="0"/>
                </a:moveTo>
                <a:lnTo>
                  <a:pt x="1881885" y="0"/>
                </a:lnTo>
                <a:lnTo>
                  <a:pt x="1881885" y="1731335"/>
                </a:lnTo>
                <a:lnTo>
                  <a:pt x="0" y="173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07382" y="9178443"/>
            <a:ext cx="957125" cy="113943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3855606" y="8034796"/>
            <a:ext cx="2509473" cy="2349779"/>
          </a:xfrm>
          <a:custGeom>
            <a:avLst/>
            <a:gdLst/>
            <a:ahLst/>
            <a:cxnLst/>
            <a:rect r="r" b="b" t="t" l="l"/>
            <a:pathLst>
              <a:path h="2349779" w="2509473">
                <a:moveTo>
                  <a:pt x="0" y="0"/>
                </a:moveTo>
                <a:lnTo>
                  <a:pt x="2509473" y="0"/>
                </a:lnTo>
                <a:lnTo>
                  <a:pt x="2509473" y="2349779"/>
                </a:lnTo>
                <a:lnTo>
                  <a:pt x="0" y="2349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8708" y="888891"/>
            <a:ext cx="1763222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BILAN DU PROJET ( 2 )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758708" y="3298716"/>
            <a:ext cx="17255983" cy="602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>
                <a:solidFill>
                  <a:srgbClr val="AB1D8C"/>
                </a:solidFill>
                <a:latin typeface="Montserrat Bold"/>
              </a:rPr>
              <a:t>Axes d'Amélio</a:t>
            </a:r>
            <a:r>
              <a:rPr lang="en-US" sz="2196">
                <a:solidFill>
                  <a:srgbClr val="AB1D8C"/>
                </a:solidFill>
                <a:latin typeface="Montserrat Bold"/>
              </a:rPr>
              <a:t>ration Possibles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>
              <a:lnSpc>
                <a:spcPts val="3075"/>
              </a:lnSpc>
            </a:pP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2F3B8E"/>
                </a:solidFill>
                <a:latin typeface="Montserrat Bold"/>
              </a:rPr>
              <a:t>Optimisation du Code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Recherche d'opportunités pour rendre le code plus efficace en termes de performances et de lisibilité.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07D2A"/>
                </a:solidFill>
                <a:latin typeface="Montserrat Bold"/>
              </a:rPr>
              <a:t>Ajout de Fonctionnalités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E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nrichissement du jeu en ajoutant de nouvelles fonctionnalités (niveaux de difficulté, interface graphique, etc.).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8E68E6"/>
                </a:solidFill>
                <a:latin typeface="Montserrat Bold"/>
              </a:rPr>
              <a:t>Te</a:t>
            </a:r>
            <a:r>
              <a:rPr lang="en-US" sz="2196">
                <a:solidFill>
                  <a:srgbClr val="8E68E6"/>
                </a:solidFill>
                <a:latin typeface="Montserrat Bold"/>
              </a:rPr>
              <a:t>sts et Validation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Intégration de tests pour assurer un comportement correct du jeu dans différentes situations.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0068"/>
                </a:solidFill>
                <a:latin typeface="Montserrat Bold"/>
              </a:rPr>
              <a:t>Documen</a:t>
            </a:r>
            <a:r>
              <a:rPr lang="en-US" sz="2196">
                <a:solidFill>
                  <a:srgbClr val="FF0068"/>
                </a:solidFill>
                <a:latin typeface="Montserrat Bold"/>
              </a:rPr>
              <a:t>tation</a:t>
            </a:r>
            <a:r>
              <a:rPr lang="en-US" sz="2196">
                <a:solidFill>
                  <a:srgbClr val="000000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000000"/>
                </a:solidFill>
                <a:latin typeface="Montserrat Bold"/>
              </a:rPr>
              <a:t>Documentation du code pour faciliter la compréhension et la maintenance par d'autres développeurs.</a:t>
            </a:r>
          </a:p>
          <a:p>
            <a:pPr>
              <a:lnSpc>
                <a:spcPts val="3075"/>
              </a:lnSpc>
            </a:pPr>
          </a:p>
          <a:p>
            <a:pPr>
              <a:lnSpc>
                <a:spcPts val="3075"/>
              </a:lnSpc>
            </a:pPr>
          </a:p>
          <a:p>
            <a:pPr>
              <a:lnSpc>
                <a:spcPts val="2935"/>
              </a:lnSpc>
            </a:pP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1732" y="6172200"/>
            <a:ext cx="822960" cy="4114800"/>
          </a:xfrm>
          <a:custGeom>
            <a:avLst/>
            <a:gdLst/>
            <a:ahLst/>
            <a:cxnLst/>
            <a:rect r="r" b="b" t="t" l="l"/>
            <a:pathLst>
              <a:path h="4114800" w="822960">
                <a:moveTo>
                  <a:pt x="0" y="0"/>
                </a:moveTo>
                <a:lnTo>
                  <a:pt x="822960" y="0"/>
                </a:lnTo>
                <a:lnTo>
                  <a:pt x="8229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4921688"/>
            <a:ext cx="834432" cy="1250512"/>
          </a:xfrm>
          <a:custGeom>
            <a:avLst/>
            <a:gdLst/>
            <a:ahLst/>
            <a:cxnLst/>
            <a:rect r="r" b="b" t="t" l="l"/>
            <a:pathLst>
              <a:path h="1250512" w="834432">
                <a:moveTo>
                  <a:pt x="0" y="0"/>
                </a:moveTo>
                <a:lnTo>
                  <a:pt x="834432" y="0"/>
                </a:lnTo>
                <a:lnTo>
                  <a:pt x="834432" y="1250512"/>
                </a:lnTo>
                <a:lnTo>
                  <a:pt x="0" y="125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37412" y="8296783"/>
            <a:ext cx="995108" cy="1990217"/>
          </a:xfrm>
          <a:custGeom>
            <a:avLst/>
            <a:gdLst/>
            <a:ahLst/>
            <a:cxnLst/>
            <a:rect r="r" b="b" t="t" l="l"/>
            <a:pathLst>
              <a:path h="1990217" w="995108">
                <a:moveTo>
                  <a:pt x="0" y="0"/>
                </a:moveTo>
                <a:lnTo>
                  <a:pt x="995108" y="0"/>
                </a:lnTo>
                <a:lnTo>
                  <a:pt x="995108" y="1990217"/>
                </a:lnTo>
                <a:lnTo>
                  <a:pt x="0" y="1990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8945" y="188007"/>
            <a:ext cx="1544115" cy="1117378"/>
          </a:xfrm>
          <a:custGeom>
            <a:avLst/>
            <a:gdLst/>
            <a:ahLst/>
            <a:cxnLst/>
            <a:rect r="r" b="b" t="t" l="l"/>
            <a:pathLst>
              <a:path h="1117378" w="1544115">
                <a:moveTo>
                  <a:pt x="0" y="0"/>
                </a:moveTo>
                <a:lnTo>
                  <a:pt x="1544115" y="0"/>
                </a:lnTo>
                <a:lnTo>
                  <a:pt x="1544115" y="1117378"/>
                </a:lnTo>
                <a:lnTo>
                  <a:pt x="0" y="1117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4178" y="9025087"/>
            <a:ext cx="4337826" cy="1261913"/>
          </a:xfrm>
          <a:custGeom>
            <a:avLst/>
            <a:gdLst/>
            <a:ahLst/>
            <a:cxnLst/>
            <a:rect r="r" b="b" t="t" l="l"/>
            <a:pathLst>
              <a:path h="1261913" w="4337826">
                <a:moveTo>
                  <a:pt x="0" y="0"/>
                </a:moveTo>
                <a:lnTo>
                  <a:pt x="4337826" y="0"/>
                </a:lnTo>
                <a:lnTo>
                  <a:pt x="4337826" y="1261913"/>
                </a:lnTo>
                <a:lnTo>
                  <a:pt x="0" y="1261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8708" y="888891"/>
            <a:ext cx="1702429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BILAN DU PROJET ( 3 )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4764" y="2696121"/>
            <a:ext cx="17255983" cy="75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>
                <a:solidFill>
                  <a:srgbClr val="00C49C"/>
                </a:solidFill>
                <a:latin typeface="Montserrat Bold"/>
              </a:rPr>
              <a:t>Collabo</a:t>
            </a:r>
            <a:r>
              <a:rPr lang="en-US" sz="2196">
                <a:solidFill>
                  <a:srgbClr val="00C49C"/>
                </a:solidFill>
                <a:latin typeface="Montserrat Bold"/>
              </a:rPr>
              <a:t>ration et Gestion d'Équipe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>
              <a:lnSpc>
                <a:spcPts val="3075"/>
              </a:lnSpc>
            </a:pP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1279C6"/>
                </a:solidFill>
                <a:latin typeface="Montserrat Bold"/>
              </a:rPr>
              <a:t>Répartition des Tâches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Assignation de responsabilités spécifiques à chaque membre de l'équipe (si l'équipe est composée de plusieurs personnes) : gestion des mouvements du serpent, implémentation des fonctionnalités, tests, etc.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0068"/>
                </a:solidFill>
                <a:latin typeface="Montserrat Bold"/>
              </a:rPr>
              <a:t>Communication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Communication régulière pour partager les progrès, discuter des obstacles rencontrés et s'assurer que tout le monde est sur la même longueur d'onde.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63436D"/>
                </a:solidFill>
                <a:latin typeface="Montserrat Bold"/>
              </a:rPr>
              <a:t>Coord</a:t>
            </a:r>
            <a:r>
              <a:rPr lang="en-US" sz="2196">
                <a:solidFill>
                  <a:srgbClr val="63436D"/>
                </a:solidFill>
                <a:latin typeface="Montserrat Bold"/>
              </a:rPr>
              <a:t>ination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Coordination des efforts pour intégrer efficacement les différentes parties du code développées par différents membres de l'équipe.</a:t>
            </a:r>
          </a:p>
          <a:p>
            <a:pPr marL="474218" indent="-237109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54A5"/>
                </a:solidFill>
                <a:latin typeface="Montserrat Bold"/>
              </a:rPr>
              <a:t>Ges</a:t>
            </a:r>
            <a:r>
              <a:rPr lang="en-US" sz="2196">
                <a:solidFill>
                  <a:srgbClr val="FF54A5"/>
                </a:solidFill>
                <a:latin typeface="Montserrat Bold"/>
              </a:rPr>
              <a:t>tion du Temps</a:t>
            </a:r>
            <a:r>
              <a:rPr lang="en-US" sz="2196">
                <a:solidFill>
                  <a:srgbClr val="100F0D"/>
                </a:solidFill>
                <a:latin typeface="Montserrat Bold"/>
              </a:rPr>
              <a:t> :</a:t>
            </a:r>
          </a:p>
          <a:p>
            <a:pPr marL="948437" indent="-316146" lvl="2">
              <a:lnSpc>
                <a:spcPts val="3075"/>
              </a:lnSpc>
              <a:buFont typeface="Arial"/>
              <a:buChar char="⚬"/>
            </a:pPr>
            <a:r>
              <a:rPr lang="en-US" sz="2196">
                <a:solidFill>
                  <a:srgbClr val="100F0D"/>
                </a:solidFill>
                <a:latin typeface="Montserrat Bold"/>
              </a:rPr>
              <a:t>Planification collective pour établir des échéances, définir des jalons et s'assurer que le projet progresse de manière régulière.</a:t>
            </a:r>
          </a:p>
          <a:p>
            <a:pPr>
              <a:lnSpc>
                <a:spcPts val="3075"/>
              </a:lnSpc>
            </a:pPr>
          </a:p>
          <a:p>
            <a:pPr>
              <a:lnSpc>
                <a:spcPts val="3075"/>
              </a:lnSpc>
            </a:pPr>
          </a:p>
          <a:p>
            <a:pPr>
              <a:lnSpc>
                <a:spcPts val="3075"/>
              </a:lnSpc>
            </a:pPr>
          </a:p>
          <a:p>
            <a:pPr>
              <a:lnSpc>
                <a:spcPts val="2935"/>
              </a:lnSpc>
            </a:pP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75706" y="2346216"/>
            <a:ext cx="1459071" cy="1459071"/>
          </a:xfrm>
          <a:custGeom>
            <a:avLst/>
            <a:gdLst/>
            <a:ahLst/>
            <a:cxnLst/>
            <a:rect r="r" b="b" t="t" l="l"/>
            <a:pathLst>
              <a:path h="1459071" w="1459071">
                <a:moveTo>
                  <a:pt x="0" y="0"/>
                </a:moveTo>
                <a:lnTo>
                  <a:pt x="1459071" y="0"/>
                </a:lnTo>
                <a:lnTo>
                  <a:pt x="1459071" y="1459071"/>
                </a:lnTo>
                <a:lnTo>
                  <a:pt x="0" y="1459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44408" y="7781154"/>
            <a:ext cx="1927223" cy="2505846"/>
          </a:xfrm>
          <a:custGeom>
            <a:avLst/>
            <a:gdLst/>
            <a:ahLst/>
            <a:cxnLst/>
            <a:rect r="r" b="b" t="t" l="l"/>
            <a:pathLst>
              <a:path h="2505846" w="1927223">
                <a:moveTo>
                  <a:pt x="0" y="0"/>
                </a:moveTo>
                <a:lnTo>
                  <a:pt x="1927223" y="0"/>
                </a:lnTo>
                <a:lnTo>
                  <a:pt x="1927223" y="2505846"/>
                </a:lnTo>
                <a:lnTo>
                  <a:pt x="0" y="250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7887" y="9178443"/>
            <a:ext cx="2903364" cy="1108557"/>
          </a:xfrm>
          <a:custGeom>
            <a:avLst/>
            <a:gdLst/>
            <a:ahLst/>
            <a:cxnLst/>
            <a:rect r="r" b="b" t="t" l="l"/>
            <a:pathLst>
              <a:path h="1108557" w="2903364">
                <a:moveTo>
                  <a:pt x="0" y="0"/>
                </a:moveTo>
                <a:lnTo>
                  <a:pt x="2903364" y="0"/>
                </a:lnTo>
                <a:lnTo>
                  <a:pt x="2903364" y="1108557"/>
                </a:lnTo>
                <a:lnTo>
                  <a:pt x="0" y="1108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8708" y="888891"/>
            <a:ext cx="1752929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BILAN DU PROJET ( 4 )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600363" y="1028700"/>
            <a:ext cx="4522586" cy="8229600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68495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862464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5616" y="9258300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04256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43287" y="6172200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5122" y="1505333"/>
            <a:ext cx="7864942" cy="9149505"/>
            <a:chOff x="0" y="0"/>
            <a:chExt cx="10486590" cy="121993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8312"/>
              <a:ext cx="10486590" cy="191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Arcade Gamer"/>
                </a:rPr>
                <a:t>SOMMAIRE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94389"/>
              <a:ext cx="10486590" cy="9804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97"/>
                </a:lnSpc>
              </a:pP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INTRODUCTION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CHOIX TECHNOLOGIQUES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DESCRIPTION DU JEU SNAKE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PLANIFICATION DU PROJET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EQUIPE DE DEV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DEVELOPPEMENT DU JEU</a:t>
              </a:r>
            </a:p>
            <a:p>
              <a:pPr marL="561339" indent="-280669" lvl="1">
                <a:lnSpc>
                  <a:spcPts val="5797"/>
                </a:lnSpc>
                <a:buFont typeface="Arial"/>
                <a:buChar char="•"/>
              </a:pPr>
              <a:r>
                <a:rPr lang="en-US" sz="2599" spc="77">
                  <a:solidFill>
                    <a:srgbClr val="000000"/>
                  </a:solidFill>
                  <a:latin typeface="Arcade Gamer"/>
                </a:rPr>
                <a:t>BILAN</a:t>
              </a:r>
            </a:p>
            <a:p>
              <a:pPr>
                <a:lnSpc>
                  <a:spcPts val="5797"/>
                </a:lnSpc>
              </a:pPr>
            </a:p>
            <a:p>
              <a:pPr>
                <a:lnSpc>
                  <a:spcPts val="5798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053553" y="1953238"/>
            <a:ext cx="5749455" cy="3353849"/>
          </a:xfrm>
          <a:custGeom>
            <a:avLst/>
            <a:gdLst/>
            <a:ahLst/>
            <a:cxnLst/>
            <a:rect r="r" b="b" t="t" l="l"/>
            <a:pathLst>
              <a:path h="3353849" w="5749455">
                <a:moveTo>
                  <a:pt x="0" y="0"/>
                </a:moveTo>
                <a:lnTo>
                  <a:pt x="5749454" y="0"/>
                </a:lnTo>
                <a:lnTo>
                  <a:pt x="5749454" y="3353849"/>
                </a:lnTo>
                <a:lnTo>
                  <a:pt x="0" y="335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65993" y="4918270"/>
            <a:ext cx="6733867" cy="3778447"/>
          </a:xfrm>
          <a:custGeom>
            <a:avLst/>
            <a:gdLst/>
            <a:ahLst/>
            <a:cxnLst/>
            <a:rect r="r" b="b" t="t" l="l"/>
            <a:pathLst>
              <a:path h="3778447" w="6733867">
                <a:moveTo>
                  <a:pt x="0" y="0"/>
                </a:moveTo>
                <a:lnTo>
                  <a:pt x="6733867" y="0"/>
                </a:lnTo>
                <a:lnTo>
                  <a:pt x="6733867" y="3778447"/>
                </a:lnTo>
                <a:lnTo>
                  <a:pt x="0" y="377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713" y="936886"/>
            <a:ext cx="1134283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0517"/>
            <a:ext cx="7320998" cy="583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5"/>
              </a:lnSpc>
            </a:pPr>
            <a:r>
              <a:rPr lang="en-US" sz="1696">
                <a:solidFill>
                  <a:srgbClr val="000000"/>
                </a:solidFill>
                <a:latin typeface="Montserrat Bold"/>
              </a:rPr>
              <a:t>Bonjour à tous,</a:t>
            </a:r>
          </a:p>
          <a:p>
            <a:pPr>
              <a:lnSpc>
                <a:spcPts val="2375"/>
              </a:lnSpc>
            </a:pPr>
            <a:r>
              <a:rPr lang="en-US" sz="1696">
                <a:solidFill>
                  <a:srgbClr val="000000"/>
                </a:solidFill>
                <a:latin typeface="Montserrat Bold"/>
              </a:rPr>
              <a:t>Nous sommes</a:t>
            </a:r>
            <a:r>
              <a:rPr lang="en-US" sz="1696">
                <a:solidFill>
                  <a:srgbClr val="000000"/>
                </a:solidFill>
                <a:latin typeface="Montserrat Bold"/>
              </a:rPr>
              <a:t> ravi de vous présenter notre projet de développement du jeu Snake en langage C. nous avons travaillé sur ce jeu emblématique pour créer une expérience amusante et captivante.</a:t>
            </a:r>
          </a:p>
          <a:p>
            <a:pPr>
              <a:lnSpc>
                <a:spcPts val="2375"/>
              </a:lnSpc>
            </a:pPr>
          </a:p>
          <a:p>
            <a:pPr>
              <a:lnSpc>
                <a:spcPts val="2375"/>
              </a:lnSpc>
            </a:pPr>
            <a:r>
              <a:rPr lang="en-US" sz="1696">
                <a:solidFill>
                  <a:srgbClr val="000000"/>
                </a:solidFill>
                <a:latin typeface="Montserrat Bold"/>
              </a:rPr>
              <a:t>Le jeu Snake, un classique intemporel, met en scène un serpent affamé à la recherche de pommes dans un espace clos. Notre objectif était de recréer fidèlement cette expérience tout en ajoutant des fonctionnalités intéressantes pour améliorer le gameplay.</a:t>
            </a:r>
          </a:p>
          <a:p>
            <a:pPr>
              <a:lnSpc>
                <a:spcPts val="2375"/>
              </a:lnSpc>
            </a:pPr>
            <a:r>
              <a:rPr lang="en-US" sz="1696">
                <a:solidFill>
                  <a:srgbClr val="000000"/>
                </a:solidFill>
                <a:latin typeface="Montserrat Bold"/>
              </a:rPr>
              <a:t>Au cœur de notre développement se trouvent plusieurs éléments clés : la génération dynamique des pommes par groupe de trois, la croissance du serpent à chaque trio de pommes consommées, la sauvegarde et la reprise du jeu, ainsi que la gestion de deux vitesses pour offrir une expérience adaptée à différents niveaux de compétence.</a:t>
            </a: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793608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518402" y="2200894"/>
            <a:ext cx="10580914" cy="6172200"/>
          </a:xfrm>
          <a:custGeom>
            <a:avLst/>
            <a:gdLst/>
            <a:ahLst/>
            <a:cxnLst/>
            <a:rect r="r" b="b" t="t" l="l"/>
            <a:pathLst>
              <a:path h="6172200" w="10580914">
                <a:moveTo>
                  <a:pt x="0" y="0"/>
                </a:moveTo>
                <a:lnTo>
                  <a:pt x="10580914" y="0"/>
                </a:lnTo>
                <a:lnTo>
                  <a:pt x="1058091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5385195" cy="7162388"/>
            <a:chOff x="0" y="0"/>
            <a:chExt cx="7180260" cy="95498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34257"/>
              <a:ext cx="7180260" cy="86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5"/>
                </a:lnSpc>
              </a:pPr>
              <a:r>
                <a:rPr lang="en-US" sz="1896">
                  <a:solidFill>
                    <a:srgbClr val="000000"/>
                  </a:solidFill>
                  <a:latin typeface="Open Sans Bold"/>
                </a:rPr>
                <a:t>Simplicité : Conio.h offre une interface simple pour manipuler la console.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180260" cy="759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#</a:t>
              </a: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88231"/>
              <a:ext cx="7180260" cy="130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5"/>
                </a:lnSpc>
              </a:pPr>
              <a:r>
                <a:rPr lang="en-US" sz="1896">
                  <a:solidFill>
                    <a:srgbClr val="000000"/>
                  </a:solidFill>
                  <a:latin typeface="Open Sans Bold"/>
                </a:rPr>
                <a:t>Compatibilité : Compatible avec certains environnements de développement spécifiques.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96824"/>
              <a:ext cx="7180260" cy="759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#</a:t>
              </a: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286704"/>
              <a:ext cx="7180260" cy="86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5"/>
                </a:lnSpc>
              </a:pPr>
              <a:r>
                <a:rPr lang="en-US" sz="1896">
                  <a:solidFill>
                    <a:srgbClr val="000000"/>
                  </a:solidFill>
                  <a:latin typeface="Open Sans Bold"/>
                </a:rPr>
                <a:t>Rapidité : Facilite une mise en œuvre rapide des fonctionnalités dans la console.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95297"/>
              <a:ext cx="7180260" cy="759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#</a:t>
              </a: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45407" y="275692"/>
            <a:ext cx="11653909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88"/>
              </a:lnSpc>
            </a:pPr>
            <a:r>
              <a:rPr lang="en-US" sz="6156">
                <a:solidFill>
                  <a:srgbClr val="000000"/>
                </a:solidFill>
                <a:latin typeface="Arcade Gamer"/>
              </a:rPr>
              <a:t>CHOIX BIBLIOTHEQUE</a:t>
            </a:r>
          </a:p>
          <a:p>
            <a:pPr algn="r">
              <a:lnSpc>
                <a:spcPts val="7388"/>
              </a:lnSpc>
            </a:pPr>
            <a:r>
              <a:rPr lang="en-US" sz="6156">
                <a:solidFill>
                  <a:srgbClr val="000000"/>
                </a:solidFill>
                <a:latin typeface="Arcade Gamer"/>
              </a:rPr>
              <a:t>(CONIO.h)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142998" y="2020299"/>
            <a:ext cx="5280817" cy="5734455"/>
          </a:xfrm>
          <a:custGeom>
            <a:avLst/>
            <a:gdLst/>
            <a:ahLst/>
            <a:cxnLst/>
            <a:rect r="r" b="b" t="t" l="l"/>
            <a:pathLst>
              <a:path h="5734455" w="5280817">
                <a:moveTo>
                  <a:pt x="0" y="0"/>
                </a:moveTo>
                <a:lnTo>
                  <a:pt x="5280817" y="0"/>
                </a:lnTo>
                <a:lnTo>
                  <a:pt x="5280817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9984" y="5885814"/>
            <a:ext cx="6690732" cy="4114800"/>
          </a:xfrm>
          <a:custGeom>
            <a:avLst/>
            <a:gdLst/>
            <a:ahLst/>
            <a:cxnLst/>
            <a:rect r="r" b="b" t="t" l="l"/>
            <a:pathLst>
              <a:path h="4114800" w="6690732">
                <a:moveTo>
                  <a:pt x="0" y="0"/>
                </a:moveTo>
                <a:lnTo>
                  <a:pt x="6690732" y="0"/>
                </a:lnTo>
                <a:lnTo>
                  <a:pt x="6690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21711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8708" y="203091"/>
            <a:ext cx="13712628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Description du Jeu Snake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0713" y="3333740"/>
            <a:ext cx="7320998" cy="314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5"/>
              </a:lnSpc>
            </a:pPr>
            <a:r>
              <a:rPr lang="en-US" sz="2096">
                <a:solidFill>
                  <a:srgbClr val="000000"/>
                </a:solidFill>
                <a:latin typeface="Montserrat Bold"/>
              </a:rPr>
              <a:t>Au cœur de notre développement se trouvent plusieurs éléments clés : la génération dynamique des pommes par groupe de trois, la croissance du serpent à chaque trio de pommes consommées, la sauvegarde et la reprise du jeu, ainsi que la gestion de deux vitesses pour offrir une expérience adaptée à différents niveaux de compétence.</a:t>
            </a:r>
          </a:p>
          <a:p>
            <a:pPr>
              <a:lnSpc>
                <a:spcPts val="2235"/>
              </a:lnSpc>
            </a:pPr>
          </a:p>
          <a:p>
            <a:pPr>
              <a:lnSpc>
                <a:spcPts val="223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05831" y="1028700"/>
            <a:ext cx="5640572" cy="8229600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5535165" y="8278197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90394" y="1393785"/>
            <a:ext cx="17130535" cy="7283770"/>
          </a:xfrm>
          <a:custGeom>
            <a:avLst/>
            <a:gdLst/>
            <a:ahLst/>
            <a:cxnLst/>
            <a:rect r="r" b="b" t="t" l="l"/>
            <a:pathLst>
              <a:path h="7283770" w="17130535">
                <a:moveTo>
                  <a:pt x="0" y="0"/>
                </a:moveTo>
                <a:lnTo>
                  <a:pt x="17130534" y="0"/>
                </a:lnTo>
                <a:lnTo>
                  <a:pt x="17130534" y="7283769"/>
                </a:lnTo>
                <a:lnTo>
                  <a:pt x="0" y="728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1546" y="6172200"/>
            <a:ext cx="3636455" cy="4114800"/>
          </a:xfrm>
          <a:custGeom>
            <a:avLst/>
            <a:gdLst/>
            <a:ahLst/>
            <a:cxnLst/>
            <a:rect r="r" b="b" t="t" l="l"/>
            <a:pathLst>
              <a:path h="4114800" w="3636455">
                <a:moveTo>
                  <a:pt x="0" y="0"/>
                </a:moveTo>
                <a:lnTo>
                  <a:pt x="3636454" y="0"/>
                </a:lnTo>
                <a:lnTo>
                  <a:pt x="36364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7014" y="9025087"/>
            <a:ext cx="4337826" cy="1261913"/>
          </a:xfrm>
          <a:custGeom>
            <a:avLst/>
            <a:gdLst/>
            <a:ahLst/>
            <a:cxnLst/>
            <a:rect r="r" b="b" t="t" l="l"/>
            <a:pathLst>
              <a:path h="1261913" w="4337826">
                <a:moveTo>
                  <a:pt x="0" y="0"/>
                </a:moveTo>
                <a:lnTo>
                  <a:pt x="4337827" y="0"/>
                </a:lnTo>
                <a:lnTo>
                  <a:pt x="4337827" y="1261913"/>
                </a:lnTo>
                <a:lnTo>
                  <a:pt x="0" y="1261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4379" y="5579724"/>
            <a:ext cx="6682537" cy="3353301"/>
            <a:chOff x="0" y="0"/>
            <a:chExt cx="8910050" cy="44710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443298"/>
              <a:ext cx="8910050" cy="1005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5"/>
                </a:lnSpc>
              </a:pPr>
              <a:r>
                <a:rPr lang="en-US" sz="2196">
                  <a:solidFill>
                    <a:srgbClr val="000000"/>
                  </a:solidFill>
                  <a:latin typeface="Open Sans Bold"/>
                </a:rPr>
                <a:t>Ce projet de 15 jours a été une véritable aventure.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42875"/>
              <a:ext cx="8910050" cy="2383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42"/>
                </a:lnSpc>
              </a:pPr>
              <a:r>
                <a:rPr lang="en-US" sz="5101">
                  <a:solidFill>
                    <a:srgbClr val="000000"/>
                  </a:solidFill>
                  <a:latin typeface="Arcade Gamer"/>
                </a:rPr>
                <a:t>Planification du Projet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854494" y="1705036"/>
            <a:ext cx="4802244" cy="7739737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177156" y="4262294"/>
            <a:ext cx="2603289" cy="2252275"/>
          </a:xfrm>
          <a:custGeom>
            <a:avLst/>
            <a:gdLst/>
            <a:ahLst/>
            <a:cxnLst/>
            <a:rect r="r" b="b" t="t" l="l"/>
            <a:pathLst>
              <a:path h="2252275" w="2603289">
                <a:moveTo>
                  <a:pt x="0" y="0"/>
                </a:moveTo>
                <a:lnTo>
                  <a:pt x="2603289" y="0"/>
                </a:lnTo>
                <a:lnTo>
                  <a:pt x="2603289" y="2252275"/>
                </a:lnTo>
                <a:lnTo>
                  <a:pt x="0" y="225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29" r="0" b="-139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7156" y="1518563"/>
            <a:ext cx="2603289" cy="2252275"/>
          </a:xfrm>
          <a:custGeom>
            <a:avLst/>
            <a:gdLst/>
            <a:ahLst/>
            <a:cxnLst/>
            <a:rect r="r" b="b" t="t" l="l"/>
            <a:pathLst>
              <a:path h="2252275" w="2603289">
                <a:moveTo>
                  <a:pt x="0" y="0"/>
                </a:moveTo>
                <a:lnTo>
                  <a:pt x="2603289" y="0"/>
                </a:lnTo>
                <a:lnTo>
                  <a:pt x="2603289" y="2252275"/>
                </a:lnTo>
                <a:lnTo>
                  <a:pt x="0" y="225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56" r="0" b="-35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77156" y="7006025"/>
            <a:ext cx="2603289" cy="2252275"/>
          </a:xfrm>
          <a:custGeom>
            <a:avLst/>
            <a:gdLst/>
            <a:ahLst/>
            <a:cxnLst/>
            <a:rect r="r" b="b" t="t" l="l"/>
            <a:pathLst>
              <a:path h="2252275" w="2603289">
                <a:moveTo>
                  <a:pt x="0" y="0"/>
                </a:moveTo>
                <a:lnTo>
                  <a:pt x="2603289" y="0"/>
                </a:lnTo>
                <a:lnTo>
                  <a:pt x="2603289" y="2252275"/>
                </a:lnTo>
                <a:lnTo>
                  <a:pt x="0" y="225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963" r="0" b="-269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1597" y="6742526"/>
            <a:ext cx="2603289" cy="2252275"/>
          </a:xfrm>
          <a:custGeom>
            <a:avLst/>
            <a:gdLst/>
            <a:ahLst/>
            <a:cxnLst/>
            <a:rect r="r" b="b" t="t" l="l"/>
            <a:pathLst>
              <a:path h="2252275" w="2603289">
                <a:moveTo>
                  <a:pt x="0" y="0"/>
                </a:moveTo>
                <a:lnTo>
                  <a:pt x="2603289" y="0"/>
                </a:lnTo>
                <a:lnTo>
                  <a:pt x="2603289" y="2252275"/>
                </a:lnTo>
                <a:lnTo>
                  <a:pt x="0" y="2252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271" r="0" b="-272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3588" y="5941895"/>
            <a:ext cx="2034956" cy="4114800"/>
          </a:xfrm>
          <a:custGeom>
            <a:avLst/>
            <a:gdLst/>
            <a:ahLst/>
            <a:cxnLst/>
            <a:rect r="r" b="b" t="t" l="l"/>
            <a:pathLst>
              <a:path h="4114800" w="2034956">
                <a:moveTo>
                  <a:pt x="0" y="0"/>
                </a:moveTo>
                <a:lnTo>
                  <a:pt x="2034956" y="0"/>
                </a:lnTo>
                <a:lnTo>
                  <a:pt x="2034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8891" y="2891225"/>
            <a:ext cx="5361303" cy="4114800"/>
          </a:xfrm>
          <a:custGeom>
            <a:avLst/>
            <a:gdLst/>
            <a:ahLst/>
            <a:cxnLst/>
            <a:rect r="r" b="b" t="t" l="l"/>
            <a:pathLst>
              <a:path h="4114800" w="5361303">
                <a:moveTo>
                  <a:pt x="0" y="0"/>
                </a:moveTo>
                <a:lnTo>
                  <a:pt x="5361303" y="0"/>
                </a:lnTo>
                <a:lnTo>
                  <a:pt x="53613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833" y="378332"/>
            <a:ext cx="13134777" cy="201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18"/>
              </a:lnSpc>
            </a:pPr>
            <a:r>
              <a:rPr lang="en-US" sz="6431">
                <a:solidFill>
                  <a:srgbClr val="000000"/>
                </a:solidFill>
                <a:latin typeface="Arcade Gamer"/>
              </a:rPr>
              <a:t>Équipe de Développement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546621" y="2091236"/>
            <a:ext cx="3404445" cy="1106928"/>
            <a:chOff x="0" y="0"/>
            <a:chExt cx="4539260" cy="147590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13634"/>
              <a:ext cx="4539260" cy="563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ns"/>
                </a:rPr>
                <a:t>DEV |STUDENT EFREI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55577"/>
              <a:ext cx="4539260" cy="759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Julien Vallée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46621" y="4834968"/>
            <a:ext cx="3404445" cy="1106928"/>
            <a:chOff x="0" y="0"/>
            <a:chExt cx="4539260" cy="147590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13634"/>
              <a:ext cx="4539260" cy="563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ns"/>
                </a:rPr>
                <a:t>DEV |STUDENT EFREI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55577"/>
              <a:ext cx="4539260" cy="759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Franck Lin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46621" y="7269525"/>
            <a:ext cx="3404445" cy="1725276"/>
            <a:chOff x="0" y="0"/>
            <a:chExt cx="4539260" cy="230036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757378"/>
              <a:ext cx="4539260" cy="531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5"/>
                </a:lnSpc>
              </a:pPr>
              <a:r>
                <a:rPr lang="en-US" sz="2432">
                  <a:solidFill>
                    <a:srgbClr val="000000"/>
                  </a:solidFill>
                  <a:latin typeface="Open Sans"/>
                </a:rPr>
                <a:t>DEV |STUDENT EFREI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55577"/>
              <a:ext cx="4539260" cy="1581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Arnaud  Raveloson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55616" y="6742526"/>
            <a:ext cx="3404445" cy="1725276"/>
            <a:chOff x="0" y="0"/>
            <a:chExt cx="4539260" cy="230036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757378"/>
              <a:ext cx="4539260" cy="531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5"/>
                </a:lnSpc>
              </a:pPr>
              <a:r>
                <a:rPr lang="en-US" sz="2432">
                  <a:solidFill>
                    <a:srgbClr val="000000"/>
                  </a:solidFill>
                  <a:latin typeface="Open Sans"/>
                </a:rPr>
                <a:t>DEV |STUDENT EFREI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55577"/>
              <a:ext cx="4539260" cy="1581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Ibrahima </a:t>
              </a:r>
            </a:p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Diallo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03868" y="4299373"/>
            <a:ext cx="10777883" cy="5578581"/>
          </a:xfrm>
          <a:custGeom>
            <a:avLst/>
            <a:gdLst/>
            <a:ahLst/>
            <a:cxnLst/>
            <a:rect r="r" b="b" t="t" l="l"/>
            <a:pathLst>
              <a:path h="5578581" w="10777883">
                <a:moveTo>
                  <a:pt x="0" y="0"/>
                </a:moveTo>
                <a:lnTo>
                  <a:pt x="10777883" y="0"/>
                </a:lnTo>
                <a:lnTo>
                  <a:pt x="10777883" y="5578581"/>
                </a:lnTo>
                <a:lnTo>
                  <a:pt x="0" y="557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4055" y="2504364"/>
            <a:ext cx="11849596" cy="4760601"/>
          </a:xfrm>
          <a:custGeom>
            <a:avLst/>
            <a:gdLst/>
            <a:ahLst/>
            <a:cxnLst/>
            <a:rect r="r" b="b" t="t" l="l"/>
            <a:pathLst>
              <a:path h="4760601" w="11849596">
                <a:moveTo>
                  <a:pt x="0" y="0"/>
                </a:moveTo>
                <a:lnTo>
                  <a:pt x="11849596" y="0"/>
                </a:lnTo>
                <a:lnTo>
                  <a:pt x="11849596" y="4760601"/>
                </a:lnTo>
                <a:lnTo>
                  <a:pt x="0" y="476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852" y="166827"/>
            <a:ext cx="1696029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Arcade Gamer"/>
              </a:rPr>
              <a:t>Génération des pommes et croissance du serpent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8577" y="3045306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fonction deplacer -&gt;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00046" y="8045211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&lt;- fonction initialiser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493392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63331" y="6470355"/>
            <a:ext cx="11737933" cy="3578336"/>
          </a:xfrm>
          <a:custGeom>
            <a:avLst/>
            <a:gdLst/>
            <a:ahLst/>
            <a:cxnLst/>
            <a:rect r="r" b="b" t="t" l="l"/>
            <a:pathLst>
              <a:path h="3578336" w="11737933">
                <a:moveTo>
                  <a:pt x="0" y="0"/>
                </a:moveTo>
                <a:lnTo>
                  <a:pt x="11737933" y="0"/>
                </a:lnTo>
                <a:lnTo>
                  <a:pt x="11737933" y="3578337"/>
                </a:lnTo>
                <a:lnTo>
                  <a:pt x="0" y="357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3126" y="2612099"/>
            <a:ext cx="12137992" cy="3556197"/>
          </a:xfrm>
          <a:custGeom>
            <a:avLst/>
            <a:gdLst/>
            <a:ahLst/>
            <a:cxnLst/>
            <a:rect r="r" b="b" t="t" l="l"/>
            <a:pathLst>
              <a:path h="3556197" w="12137992">
                <a:moveTo>
                  <a:pt x="0" y="0"/>
                </a:moveTo>
                <a:lnTo>
                  <a:pt x="12137992" y="0"/>
                </a:lnTo>
                <a:lnTo>
                  <a:pt x="12137992" y="3556197"/>
                </a:lnTo>
                <a:lnTo>
                  <a:pt x="0" y="3556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26220" y="6514730"/>
            <a:ext cx="2457511" cy="26143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4424" y="3268792"/>
            <a:ext cx="2551564" cy="28995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63852" y="14427"/>
            <a:ext cx="169602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40"/>
              </a:lnSpc>
            </a:pPr>
            <a:r>
              <a:rPr lang="en-US" sz="7700">
                <a:solidFill>
                  <a:srgbClr val="000000"/>
                </a:solidFill>
                <a:latin typeface="Arcade Gamer"/>
              </a:rPr>
              <a:t>Sauvegarde et reprise du jeu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852" y="2789332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fonction chargerPartie -&gt;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4399" y="9485064"/>
            <a:ext cx="660107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&lt;- fonction sauvegardePartie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DAF2nR7_Qcw</dc:identifier>
  <dcterms:modified xsi:type="dcterms:W3CDTF">2011-08-01T06:04:30Z</dcterms:modified>
  <cp:revision>1</cp:revision>
  <dc:title>Jeu snake en c</dc:title>
</cp:coreProperties>
</file>